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4"/>
  </p:notesMasterIdLst>
  <p:sldIdLst>
    <p:sldId id="256" r:id="rId3"/>
    <p:sldId id="257" r:id="rId4"/>
    <p:sldId id="321" r:id="rId5"/>
    <p:sldId id="327" r:id="rId6"/>
    <p:sldId id="288" r:id="rId7"/>
    <p:sldId id="328" r:id="rId8"/>
    <p:sldId id="329" r:id="rId9"/>
    <p:sldId id="330" r:id="rId10"/>
    <p:sldId id="331" r:id="rId11"/>
    <p:sldId id="274" r:id="rId12"/>
    <p:sldId id="291" r:id="rId13"/>
    <p:sldId id="343" r:id="rId14"/>
    <p:sldId id="342" r:id="rId15"/>
    <p:sldId id="339" r:id="rId16"/>
    <p:sldId id="341" r:id="rId17"/>
    <p:sldId id="332" r:id="rId18"/>
    <p:sldId id="333" r:id="rId19"/>
    <p:sldId id="337" r:id="rId20"/>
    <p:sldId id="338" r:id="rId21"/>
    <p:sldId id="340" r:id="rId22"/>
    <p:sldId id="269" r:id="rId23"/>
  </p:sldIdLst>
  <p:sldSz cx="18280063" cy="10282238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27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3B4EA9-F224-4696-8D6A-AFBFB3FABE89}">
  <a:tblStyle styleId="{DC3B4EA9-F224-4696-8D6A-AFBFB3FABE8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3349" autoAdjust="0"/>
  </p:normalViewPr>
  <p:slideViewPr>
    <p:cSldViewPr>
      <p:cViewPr varScale="1">
        <p:scale>
          <a:sx n="77" d="100"/>
          <a:sy n="77" d="100"/>
        </p:scale>
        <p:origin x="96" y="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4570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03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14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405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915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42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27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172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11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202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238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74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434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[Mandatory Slide]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Before the start of the video, we’d like to highlight what are important topics or pointers that we’d be covering in this video. This slide would immediately follow the intro/name slide. This would just be say 2-3 points for the viewers to know what they are getting into.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610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13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44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0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95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80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75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17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Mandatory Slide]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This talks about the main steps that are</a:t>
            </a:r>
            <a:r>
              <a:rPr lang="en-IN" baseline="0" dirty="0" smtClean="0"/>
              <a:t> taken to reach the aim of the section. This is basically the highlight of each video that is a part of this section in a list form  so that the viewers know what they are getting into.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[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56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80711" y="5605057"/>
            <a:ext cx="16437063" cy="114606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52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1" name="Shape 11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403" y="2954096"/>
            <a:ext cx="6762826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1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55" name="Shape 55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Shape 5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16" y="1835104"/>
            <a:ext cx="4580211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 rot="10800000" flipH="1">
            <a:off x="1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62" name="Shape 62"/>
          <p:cNvSpPr/>
          <p:nvPr/>
        </p:nvSpPr>
        <p:spPr>
          <a:xfrm rot="10800000" flipH="1">
            <a:off x="1" y="9241173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921501" y="2495444"/>
            <a:ext cx="16437063" cy="392518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SzPct val="100000"/>
              <a:defRPr sz="23999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239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89416" y="6544819"/>
            <a:ext cx="11901233" cy="260039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Clr>
                <a:srgbClr val="F3F3F3"/>
              </a:buClr>
              <a:buFont typeface="Calibri"/>
              <a:defRPr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Shape 67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9136133" y="1128977"/>
            <a:ext cx="8208636" cy="802428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Shape 72" descr="Packt-Logo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403" y="3525182"/>
            <a:ext cx="6762826" cy="32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33333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" name="Shape 1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rse Title and Author Name">
    <p:bg>
      <p:bgPr>
        <a:solidFill>
          <a:srgbClr val="F370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and Subsection Title">
    <p:bg>
      <p:bgPr>
        <a:solidFill>
          <a:srgbClr val="F3702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780711" y="3636865"/>
            <a:ext cx="16437063" cy="186633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buFont typeface="Calibri"/>
              <a:defRPr sz="9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SzPct val="100000"/>
              <a:defRPr sz="9600"/>
            </a:lvl2pPr>
            <a:lvl3pPr lvl="2" rtl="0">
              <a:spcBef>
                <a:spcPts val="0"/>
              </a:spcBef>
              <a:buSzPct val="100000"/>
              <a:defRPr sz="9600"/>
            </a:lvl3pPr>
            <a:lvl4pPr lvl="3" rtl="0">
              <a:spcBef>
                <a:spcPts val="0"/>
              </a:spcBef>
              <a:buSzPct val="100000"/>
              <a:defRPr sz="9600"/>
            </a:lvl4pPr>
            <a:lvl5pPr lvl="4" rtl="0">
              <a:spcBef>
                <a:spcPts val="0"/>
              </a:spcBef>
              <a:buSzPct val="100000"/>
              <a:defRPr sz="9600"/>
            </a:lvl5pPr>
            <a:lvl6pPr lvl="5" rtl="0">
              <a:spcBef>
                <a:spcPts val="0"/>
              </a:spcBef>
              <a:buSzPct val="100000"/>
              <a:defRPr sz="9600"/>
            </a:lvl6pPr>
            <a:lvl7pPr lvl="6" rtl="0">
              <a:spcBef>
                <a:spcPts val="0"/>
              </a:spcBef>
              <a:buSzPct val="100000"/>
              <a:defRPr sz="9600"/>
            </a:lvl7pPr>
            <a:lvl8pPr lvl="7" rtl="0">
              <a:spcBef>
                <a:spcPts val="0"/>
              </a:spcBef>
              <a:buSzPct val="100000"/>
              <a:defRPr sz="9600"/>
            </a:lvl8pPr>
            <a:lvl9pPr lvl="8" rtl="0">
              <a:spcBef>
                <a:spcPts val="0"/>
              </a:spcBef>
              <a:buSzPct val="100000"/>
              <a:defRPr sz="96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80711" y="5575681"/>
            <a:ext cx="16437063" cy="865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thor Profi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>
            <a:off x="1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129" name="Shape 129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530769" y="6772113"/>
            <a:ext cx="8086889" cy="296322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285F4"/>
              </a:buClr>
              <a:buSzPct val="100000"/>
              <a:defRPr sz="4800">
                <a:solidFill>
                  <a:srgbClr val="4285F4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2" name="Shape 132" descr="Corporate headshot of a ma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4116" y="1835104"/>
            <a:ext cx="4580211" cy="458007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 rot="10800000" flipH="1">
            <a:off x="1" y="0"/>
            <a:ext cx="18280063" cy="93874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135" name="Shape 135"/>
          <p:cNvSpPr/>
          <p:nvPr/>
        </p:nvSpPr>
        <p:spPr>
          <a:xfrm rot="10800000" flipH="1">
            <a:off x="1" y="9241173"/>
            <a:ext cx="18280063" cy="14813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14251" y="9389302"/>
            <a:ext cx="16756724" cy="892986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Assembly)">
    <p:bg>
      <p:bgPr>
        <a:solidFill>
          <a:srgbClr val="3E5DA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Classic)">
    <p:bg>
      <p:bgPr>
        <a:solidFill>
          <a:srgbClr val="F3702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Ruby)">
    <p:bg>
      <p:bgPr>
        <a:solidFill>
          <a:srgbClr val="EE2D4A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tandalone Introduction or Summar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921501" y="4128788"/>
            <a:ext cx="16437063" cy="202466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8399"/>
            </a:lvl1pPr>
            <a:lvl2pPr lvl="1" rtl="0">
              <a:spcBef>
                <a:spcPts val="0"/>
              </a:spcBef>
              <a:buSzPct val="100000"/>
              <a:defRPr sz="8399"/>
            </a:lvl2pPr>
            <a:lvl3pPr lvl="2" rtl="0">
              <a:spcBef>
                <a:spcPts val="0"/>
              </a:spcBef>
              <a:buSzPct val="100000"/>
              <a:defRPr sz="8399"/>
            </a:lvl3pPr>
            <a:lvl4pPr lvl="3" rtl="0">
              <a:spcBef>
                <a:spcPts val="0"/>
              </a:spcBef>
              <a:buSzPct val="100000"/>
              <a:defRPr sz="8399"/>
            </a:lvl4pPr>
            <a:lvl5pPr lvl="4" rtl="0">
              <a:spcBef>
                <a:spcPts val="0"/>
              </a:spcBef>
              <a:buSzPct val="100000"/>
              <a:defRPr sz="8399"/>
            </a:lvl5pPr>
            <a:lvl6pPr lvl="5" rtl="0">
              <a:spcBef>
                <a:spcPts val="0"/>
              </a:spcBef>
              <a:buSzPct val="100000"/>
              <a:defRPr sz="8399"/>
            </a:lvl6pPr>
            <a:lvl7pPr lvl="6" rtl="0">
              <a:spcBef>
                <a:spcPts val="0"/>
              </a:spcBef>
              <a:buSzPct val="100000"/>
              <a:defRPr sz="8399"/>
            </a:lvl7pPr>
            <a:lvl8pPr lvl="7" rtl="0">
              <a:spcBef>
                <a:spcPts val="0"/>
              </a:spcBef>
              <a:buSzPct val="100000"/>
              <a:defRPr sz="8399"/>
            </a:lvl8pPr>
            <a:lvl9pPr lvl="8" rtl="0">
              <a:spcBef>
                <a:spcPts val="0"/>
              </a:spcBef>
              <a:buSzPct val="100000"/>
              <a:defRPr sz="8399"/>
            </a:lvl9pPr>
          </a:lstStyle>
          <a:p>
            <a:endParaRPr/>
          </a:p>
        </p:txBody>
      </p:sp>
      <p:pic>
        <p:nvPicPr>
          <p:cNvPr id="18" name="Shape 18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Field)">
    <p:bg>
      <p:bgPr>
        <a:solidFill>
          <a:srgbClr val="00A34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Evolve)">
    <p:bg>
      <p:bgPr>
        <a:solidFill>
          <a:srgbClr val="29BEC6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Hack)">
    <p:bg>
      <p:bgPr>
        <a:solidFill>
          <a:srgbClr val="4C389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Sprint)">
    <p:bg>
      <p:bgPr>
        <a:solidFill>
          <a:srgbClr val="BE1A8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 rot="10800000" flipH="1">
            <a:off x="0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5"/>
          </a:p>
        </p:txBody>
      </p:sp>
      <p:sp>
        <p:nvSpPr>
          <p:cNvPr id="112" name="Shape 112"/>
          <p:cNvSpPr/>
          <p:nvPr/>
        </p:nvSpPr>
        <p:spPr>
          <a:xfrm>
            <a:off x="0" y="1312094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765" tIns="182765" rIns="182765" bIns="18276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5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998"/>
            </a:lvl1pPr>
            <a:lvl2pPr lvl="1" rtl="0">
              <a:spcBef>
                <a:spcPts val="0"/>
              </a:spcBef>
              <a:buSzPct val="100000"/>
              <a:defRPr sz="3598"/>
            </a:lvl2pPr>
            <a:lvl3pPr lvl="2" rtl="0">
              <a:spcBef>
                <a:spcPts val="0"/>
              </a:spcBef>
              <a:buSzPct val="100000"/>
              <a:defRPr sz="3598"/>
            </a:lvl3pPr>
            <a:lvl4pPr lvl="3" rtl="0">
              <a:spcBef>
                <a:spcPts val="0"/>
              </a:spcBef>
              <a:buSzPct val="100000"/>
              <a:defRPr sz="3598"/>
            </a:lvl4pPr>
            <a:lvl5pPr lvl="4" rtl="0">
              <a:spcBef>
                <a:spcPts val="0"/>
              </a:spcBef>
              <a:buSzPct val="100000"/>
              <a:defRPr sz="3598"/>
            </a:lvl5pPr>
            <a:lvl6pPr lvl="5" rtl="0">
              <a:spcBef>
                <a:spcPts val="0"/>
              </a:spcBef>
              <a:buSzPct val="100000"/>
              <a:defRPr sz="3598"/>
            </a:lvl6pPr>
            <a:lvl7pPr lvl="6" rtl="0">
              <a:spcBef>
                <a:spcPts val="0"/>
              </a:spcBef>
              <a:buSzPct val="100000"/>
              <a:defRPr sz="3598"/>
            </a:lvl7pPr>
            <a:lvl8pPr lvl="7" rtl="0">
              <a:spcBef>
                <a:spcPts val="0"/>
              </a:spcBef>
              <a:buSzPct val="100000"/>
              <a:defRPr sz="3598"/>
            </a:lvl8pPr>
            <a:lvl9pPr lvl="8" rtl="0">
              <a:spcBef>
                <a:spcPts val="0"/>
              </a:spcBef>
              <a:buSzPct val="100000"/>
              <a:defRPr sz="35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40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1" y="3370442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21" name="Shape 21"/>
          <p:cNvSpPr/>
          <p:nvPr/>
        </p:nvSpPr>
        <p:spPr>
          <a:xfrm>
            <a:off x="1" y="3370441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Shape 24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1" y="3370442"/>
            <a:ext cx="18280063" cy="6911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27" name="Shape 27"/>
          <p:cNvSpPr/>
          <p:nvPr/>
        </p:nvSpPr>
        <p:spPr>
          <a:xfrm>
            <a:off x="1" y="3370441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43390" y="3836377"/>
            <a:ext cx="7996328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9384425" y="3836377"/>
            <a:ext cx="7996328" cy="541788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4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599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Font typeface="Calibri"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Shape 31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1" y="1312192"/>
            <a:ext cx="18280063" cy="89700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34" name="Shape 34"/>
          <p:cNvSpPr/>
          <p:nvPr/>
        </p:nvSpPr>
        <p:spPr>
          <a:xfrm>
            <a:off x="1" y="1312096"/>
            <a:ext cx="18280063" cy="217099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6414" y="32685"/>
            <a:ext cx="17645539" cy="120484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3599"/>
            </a:lvl2pPr>
            <a:lvl3pPr lvl="2" rtl="0">
              <a:spcBef>
                <a:spcPts val="0"/>
              </a:spcBef>
              <a:buSzPct val="100000"/>
              <a:defRPr sz="3599"/>
            </a:lvl3pPr>
            <a:lvl4pPr lvl="3" rtl="0">
              <a:spcBef>
                <a:spcPts val="0"/>
              </a:spcBef>
              <a:buSzPct val="100000"/>
              <a:defRPr sz="3599"/>
            </a:lvl4pPr>
            <a:lvl5pPr lvl="4" rtl="0">
              <a:spcBef>
                <a:spcPts val="0"/>
              </a:spcBef>
              <a:buSzPct val="100000"/>
              <a:defRPr sz="3599"/>
            </a:lvl5pPr>
            <a:lvl6pPr lvl="5" rtl="0">
              <a:spcBef>
                <a:spcPts val="0"/>
              </a:spcBef>
              <a:buSzPct val="100000"/>
              <a:defRPr sz="3599"/>
            </a:lvl6pPr>
            <a:lvl7pPr lvl="6" rtl="0">
              <a:spcBef>
                <a:spcPts val="0"/>
              </a:spcBef>
              <a:buSzPct val="100000"/>
              <a:defRPr sz="3599"/>
            </a:lvl7pPr>
            <a:lvl8pPr lvl="7" rtl="0">
              <a:spcBef>
                <a:spcPts val="0"/>
              </a:spcBef>
              <a:buSzPct val="100000"/>
              <a:defRPr sz="3599"/>
            </a:lvl8pPr>
            <a:lvl9pPr lvl="8" rtl="0">
              <a:spcBef>
                <a:spcPts val="0"/>
              </a:spcBef>
              <a:buSzPct val="100000"/>
              <a:defRPr sz="3599"/>
            </a:lvl9pPr>
          </a:lstStyle>
          <a:p>
            <a:endParaRPr/>
          </a:p>
        </p:txBody>
      </p:sp>
      <p:pic>
        <p:nvPicPr>
          <p:cNvPr id="36" name="Shape 36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 rot="10800000" flipH="1">
            <a:off x="6550357" y="50"/>
            <a:ext cx="11729707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39" name="Shape 39"/>
          <p:cNvSpPr/>
          <p:nvPr/>
        </p:nvSpPr>
        <p:spPr>
          <a:xfrm rot="-5400000">
            <a:off x="1517790" y="5032566"/>
            <a:ext cx="10282238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1959" y="715270"/>
            <a:ext cx="5613563" cy="190591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1955" y="2930246"/>
            <a:ext cx="5613563" cy="6324071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Font typeface="Calibri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icon-bea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80075" y="976051"/>
            <a:ext cx="16061026" cy="8177813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2000"/>
            </a:lvl1pPr>
            <a:lvl2pPr lvl="1" rtl="0">
              <a:spcBef>
                <a:spcPts val="0"/>
              </a:spcBef>
              <a:buSzPct val="100000"/>
              <a:defRPr sz="12000"/>
            </a:lvl2pPr>
            <a:lvl3pPr lvl="2" rtl="0">
              <a:spcBef>
                <a:spcPts val="0"/>
              </a:spcBef>
              <a:buSzPct val="100000"/>
              <a:defRPr sz="12000"/>
            </a:lvl3pPr>
            <a:lvl4pPr lvl="3" rtl="0">
              <a:spcBef>
                <a:spcPts val="0"/>
              </a:spcBef>
              <a:buSzPct val="100000"/>
              <a:defRPr sz="12000"/>
            </a:lvl4pPr>
            <a:lvl5pPr lvl="4" rtl="0">
              <a:spcBef>
                <a:spcPts val="0"/>
              </a:spcBef>
              <a:buSzPct val="100000"/>
              <a:defRPr sz="12000"/>
            </a:lvl5pPr>
            <a:lvl6pPr lvl="5" rtl="0">
              <a:spcBef>
                <a:spcPts val="0"/>
              </a:spcBef>
              <a:buSzPct val="100000"/>
              <a:defRPr sz="12000"/>
            </a:lvl6pPr>
            <a:lvl7pPr lvl="6" rtl="0">
              <a:spcBef>
                <a:spcPts val="0"/>
              </a:spcBef>
              <a:buSzPct val="100000"/>
              <a:defRPr sz="12000"/>
            </a:lvl7pPr>
            <a:lvl8pPr lvl="7" rtl="0">
              <a:spcBef>
                <a:spcPts val="0"/>
              </a:spcBef>
              <a:buSzPct val="100000"/>
              <a:defRPr sz="12000"/>
            </a:lvl8pPr>
            <a:lvl9pPr lvl="8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pic>
        <p:nvPicPr>
          <p:cNvPr id="45" name="Shape 45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ummar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1" y="0"/>
            <a:ext cx="9140032" cy="10282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48" name="Shape 48"/>
          <p:cNvSpPr/>
          <p:nvPr/>
        </p:nvSpPr>
        <p:spPr>
          <a:xfrm rot="5400000">
            <a:off x="3891311" y="5033166"/>
            <a:ext cx="10281039" cy="217106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182844" tIns="182844" rIns="182844" bIns="182844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5597" dirty="0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30769" y="2465208"/>
            <a:ext cx="8086889" cy="2963228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defRPr sz="8399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3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530769" y="5556362"/>
            <a:ext cx="8086889" cy="246905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None/>
              <a:defRPr sz="42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9874714" y="1447733"/>
            <a:ext cx="7670669" cy="738677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" name="Shape 52" descr="icon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0961" y="8265420"/>
            <a:ext cx="876064" cy="16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0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943390" y="1476769"/>
            <a:ext cx="16437063" cy="15346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43390" y="3836376"/>
            <a:ext cx="16437063" cy="54178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7039683" y="9386898"/>
            <a:ext cx="1096924" cy="786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20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8" r:id="rId3"/>
    <p:sldLayoutId id="2147483679" r:id="rId4"/>
    <p:sldLayoutId id="2147483681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73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910431" y="2245519"/>
            <a:ext cx="16443724" cy="4629440"/>
          </a:xfrm>
          <a:prstGeom prst="rect">
            <a:avLst/>
          </a:prstGeom>
        </p:spPr>
        <p:txBody>
          <a:bodyPr lIns="182844" tIns="182844" rIns="182844" bIns="182844" anchor="b" anchorCtr="0">
            <a:noAutofit/>
          </a:bodyPr>
          <a:lstStyle/>
          <a:p>
            <a:r>
              <a:rPr lang="en-US" dirty="0"/>
              <a:t>Solving Real-World </a:t>
            </a:r>
            <a:r>
              <a:rPr lang="sr-Latn-RS" dirty="0" smtClean="0"/>
              <a:t>P</a:t>
            </a:r>
            <a:r>
              <a:rPr lang="en-US" dirty="0" err="1" smtClean="0"/>
              <a:t>roblem</a:t>
            </a:r>
            <a:r>
              <a:rPr lang="en-US" dirty="0" smtClean="0"/>
              <a:t> </a:t>
            </a:r>
            <a:r>
              <a:rPr lang="sr-Latn-RS" dirty="0"/>
              <a:t>U</a:t>
            </a:r>
            <a:r>
              <a:rPr lang="en-US" dirty="0" smtClean="0"/>
              <a:t>sing </a:t>
            </a:r>
            <a:r>
              <a:rPr lang="sr-Latn-RS" dirty="0"/>
              <a:t>M</a:t>
            </a:r>
            <a:r>
              <a:rPr lang="en-US" dirty="0" err="1" smtClean="0"/>
              <a:t>achine</a:t>
            </a:r>
            <a:r>
              <a:rPr lang="en-US" dirty="0" smtClean="0"/>
              <a:t> </a:t>
            </a:r>
            <a:r>
              <a:rPr lang="sr-Latn-RS" dirty="0"/>
              <a:t>L</a:t>
            </a:r>
            <a:r>
              <a:rPr lang="en-US" dirty="0" smtClean="0"/>
              <a:t>earning </a:t>
            </a:r>
            <a:r>
              <a:rPr lang="en-US" dirty="0"/>
              <a:t>in Python</a:t>
            </a:r>
            <a:endParaRPr lang="en" dirty="0"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910431" y="6874959"/>
            <a:ext cx="16443724" cy="86577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sr-Latn-RS" dirty="0" smtClean="0"/>
              <a:t>GrowIT Novi Sad 2018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49" y="8265319"/>
            <a:ext cx="5257800" cy="2191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Types of Learning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57257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Suppervised Learning</a:t>
            </a:r>
          </a:p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Unsupeprvised Learning</a:t>
            </a:r>
          </a:p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Reinforced Learning</a:t>
            </a:r>
            <a:endParaRPr lang="sr-Latn-RS" sz="3997" dirty="0">
              <a:solidFill>
                <a:srgbClr val="434343"/>
              </a:solidFill>
            </a:endParaRPr>
          </a:p>
          <a:p>
            <a:pPr marL="913585" indent="-710566">
              <a:buClr>
                <a:srgbClr val="434343"/>
              </a:buClr>
              <a:buChar char="●"/>
            </a:pP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7631" y="2016919"/>
            <a:ext cx="47244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sr-Latn-RS" sz="4395" dirty="0" smtClean="0"/>
              <a:t>Classification </a:t>
            </a:r>
            <a:r>
              <a:rPr lang="en-US" sz="4395" dirty="0" smtClean="0"/>
              <a:t>&amp; Regression</a:t>
            </a:r>
            <a:endParaRPr lang="en" sz="439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9" y="1712119"/>
            <a:ext cx="16573500" cy="81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Steps in Building </a:t>
            </a:r>
            <a:r>
              <a:rPr lang="en-US" sz="4395" dirty="0"/>
              <a:t>M</a:t>
            </a:r>
            <a:r>
              <a:rPr lang="en-US" sz="4395" dirty="0" smtClean="0"/>
              <a:t>achine Learning Model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45969" indent="-742950">
              <a:buClr>
                <a:srgbClr val="434343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Data Analysis</a:t>
            </a:r>
          </a:p>
          <a:p>
            <a:pPr marL="945969" indent="-742950">
              <a:buClr>
                <a:srgbClr val="434343"/>
              </a:buClr>
              <a:buFont typeface="+mj-lt"/>
              <a:buAutoNum type="arabicPeriod"/>
            </a:pP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Applying Proper </a:t>
            </a:r>
            <a:r>
              <a:rPr lang="sr-Latn-RS" sz="40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lgoryhtm</a:t>
            </a:r>
            <a:endParaRPr lang="en-US" sz="4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45969" indent="-742950">
              <a:buClr>
                <a:srgbClr val="434343"/>
              </a:buClr>
              <a:buFont typeface="+mj-lt"/>
              <a:buAutoNum type="arabicPeriod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Evaluation</a:t>
            </a:r>
            <a:endParaRPr lang="en-US" sz="5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Data Analysis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Univariate Analysis</a:t>
            </a:r>
            <a:endParaRPr lang="en-US" sz="5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hape 149"/>
          <p:cNvSpPr txBox="1">
            <a:spLocks/>
          </p:cNvSpPr>
          <p:nvPr/>
        </p:nvSpPr>
        <p:spPr>
          <a:xfrm>
            <a:off x="426584" y="2778919"/>
            <a:ext cx="13563600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Missing Data Treatment</a:t>
            </a: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5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hape 149"/>
          <p:cNvSpPr txBox="1">
            <a:spLocks/>
          </p:cNvSpPr>
          <p:nvPr/>
        </p:nvSpPr>
        <p:spPr>
          <a:xfrm>
            <a:off x="421158" y="3932650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Outlier Detection</a:t>
            </a:r>
            <a:endParaRPr lang="en-US" sz="5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Shape 149"/>
          <p:cNvSpPr txBox="1">
            <a:spLocks/>
          </p:cNvSpPr>
          <p:nvPr/>
        </p:nvSpPr>
        <p:spPr>
          <a:xfrm>
            <a:off x="421158" y="5010181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Correlation (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Bivariate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) Analysis</a:t>
            </a:r>
            <a:endParaRPr lang="en-US" sz="5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  <p:bldP spid="6" grpId="0" uiExpand="1" build="p"/>
      <p:bldP spid="5" grpId="0" uiExpand="1" build="p"/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sr-Latn-RS" sz="4395" dirty="0" smtClean="0"/>
              <a:t>Algorythms That are Applied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Logistic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Regression</a:t>
            </a:r>
            <a:endParaRPr lang="sr-Latn-RS" sz="4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3585" indent="-710566">
              <a:buClr>
                <a:srgbClr val="434343"/>
              </a:buClr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Decision Trees</a:t>
            </a:r>
            <a:endParaRPr lang="sr-Latn-RS" sz="4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Random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Forest</a:t>
            </a:r>
            <a:endParaRPr lang="sr-Latn-RS" sz="4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Algorithms used for evaluation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RMSLE –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Root Mean Squared Logarithmic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6" name="Shape 149"/>
          <p:cNvSpPr txBox="1">
            <a:spLocks/>
          </p:cNvSpPr>
          <p:nvPr/>
        </p:nvSpPr>
        <p:spPr>
          <a:xfrm>
            <a:off x="421357" y="2855119"/>
            <a:ext cx="13563600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RMSLE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= log(pedicted+1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)−log(actual+1)</a:t>
            </a: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26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Bike Sharing </a:t>
            </a:r>
            <a:r>
              <a:rPr lang="en-US" sz="4395" dirty="0" smtClean="0"/>
              <a:t>Demand</a:t>
            </a:r>
            <a:endParaRPr lang="en" sz="4395" dirty="0"/>
          </a:p>
        </p:txBody>
      </p:sp>
      <p:sp>
        <p:nvSpPr>
          <p:cNvPr id="4" name="Shape 149"/>
          <p:cNvSpPr txBox="1">
            <a:spLocks/>
          </p:cNvSpPr>
          <p:nvPr/>
        </p:nvSpPr>
        <p:spPr>
          <a:xfrm>
            <a:off x="421357" y="1777588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Bike sharing systems are a means of renting bicycles where the process of obtaining membership, rental, and bike return is automated via a network of kiosk locations throughout a city.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5" name="Shape 149"/>
          <p:cNvSpPr txBox="1">
            <a:spLocks/>
          </p:cNvSpPr>
          <p:nvPr/>
        </p:nvSpPr>
        <p:spPr>
          <a:xfrm>
            <a:off x="387692" y="4009433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>
                <a:solidFill>
                  <a:srgbClr val="434343"/>
                </a:solidFill>
              </a:rPr>
              <a:t>Using these systems, people are able rent a bike from a one location and return it to a different place on an as-needed basis. Currently, there are over 500 bike-sharing programs around the world.</a:t>
            </a:r>
          </a:p>
        </p:txBody>
      </p:sp>
      <p:sp>
        <p:nvSpPr>
          <p:cNvPr id="6" name="Shape 149"/>
          <p:cNvSpPr txBox="1">
            <a:spLocks/>
          </p:cNvSpPr>
          <p:nvPr/>
        </p:nvSpPr>
        <p:spPr>
          <a:xfrm>
            <a:off x="421357" y="6241278"/>
            <a:ext cx="17416766" cy="2534012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799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>
                <a:solidFill>
                  <a:srgbClr val="434343"/>
                </a:solidFill>
              </a:rPr>
              <a:t>The data generated by these systems makes them attractive for researchers because the duration of travel, departure location, arrival location, and time elapsed is explicitly recorded.</a:t>
            </a:r>
          </a:p>
        </p:txBody>
      </p:sp>
    </p:spTree>
    <p:extLst>
      <p:ext uri="{BB962C8B-B14F-4D97-AF65-F5344CB8AC3E}">
        <p14:creationId xmlns:p14="http://schemas.microsoft.com/office/powerpoint/2010/main" val="218106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/>
              <a:t>Bike Sharing Demand Data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74021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997" dirty="0" err="1" smtClean="0">
                <a:solidFill>
                  <a:srgbClr val="434343"/>
                </a:solidFill>
              </a:rPr>
              <a:t>Kaggle</a:t>
            </a:r>
            <a:r>
              <a:rPr lang="sr-Latn-RS" sz="3997" dirty="0" smtClean="0">
                <a:solidFill>
                  <a:srgbClr val="434343"/>
                </a:solidFill>
              </a:rPr>
              <a:t> and UCI</a:t>
            </a:r>
            <a:r>
              <a:rPr lang="en-US" sz="3997" dirty="0" smtClean="0">
                <a:solidFill>
                  <a:srgbClr val="434343"/>
                </a:solidFill>
              </a:rPr>
              <a:t> </a:t>
            </a:r>
            <a:r>
              <a:rPr lang="sr-Latn-RS" sz="3997" dirty="0" smtClean="0">
                <a:solidFill>
                  <a:srgbClr val="434343"/>
                </a:solidFill>
              </a:rPr>
              <a:t>are</a:t>
            </a:r>
            <a:r>
              <a:rPr lang="en-US" sz="3997" dirty="0" smtClean="0">
                <a:solidFill>
                  <a:srgbClr val="434343"/>
                </a:solidFill>
              </a:rPr>
              <a:t> </a:t>
            </a:r>
            <a:r>
              <a:rPr lang="en-US" sz="3997" dirty="0">
                <a:solidFill>
                  <a:srgbClr val="434343"/>
                </a:solidFill>
              </a:rPr>
              <a:t>hosting this competition for the machine learning community to use for fun and practice. </a:t>
            </a:r>
            <a:endParaRPr lang="en-US" sz="3997" dirty="0" smtClean="0">
              <a:solidFill>
                <a:srgbClr val="434343"/>
              </a:solidFill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997" dirty="0" smtClean="0">
                <a:solidFill>
                  <a:srgbClr val="434343"/>
                </a:solidFill>
              </a:rPr>
              <a:t>This </a:t>
            </a:r>
            <a:r>
              <a:rPr lang="en-US" sz="3997" dirty="0">
                <a:solidFill>
                  <a:srgbClr val="434343"/>
                </a:solidFill>
              </a:rPr>
              <a:t>dataset was provided by </a:t>
            </a:r>
            <a:r>
              <a:rPr lang="en-US" sz="3997" dirty="0" err="1">
                <a:solidFill>
                  <a:srgbClr val="434343"/>
                </a:solidFill>
              </a:rPr>
              <a:t>Hadi</a:t>
            </a:r>
            <a:r>
              <a:rPr lang="en-US" sz="3997" dirty="0">
                <a:solidFill>
                  <a:srgbClr val="434343"/>
                </a:solidFill>
              </a:rPr>
              <a:t> </a:t>
            </a:r>
            <a:r>
              <a:rPr lang="en-US" sz="3997" dirty="0" err="1">
                <a:solidFill>
                  <a:srgbClr val="434343"/>
                </a:solidFill>
              </a:rPr>
              <a:t>Fanaee</a:t>
            </a:r>
            <a:r>
              <a:rPr lang="en-US" sz="3997" dirty="0">
                <a:solidFill>
                  <a:srgbClr val="434343"/>
                </a:solidFill>
              </a:rPr>
              <a:t> </a:t>
            </a:r>
            <a:r>
              <a:rPr lang="en-US" sz="3997" dirty="0" err="1">
                <a:solidFill>
                  <a:srgbClr val="434343"/>
                </a:solidFill>
              </a:rPr>
              <a:t>Tork</a:t>
            </a:r>
            <a:r>
              <a:rPr lang="en-US" sz="3997" dirty="0">
                <a:solidFill>
                  <a:srgbClr val="434343"/>
                </a:solidFill>
              </a:rPr>
              <a:t> using data from Capital </a:t>
            </a:r>
            <a:r>
              <a:rPr lang="en-US" sz="3997" dirty="0" err="1">
                <a:solidFill>
                  <a:srgbClr val="434343"/>
                </a:solidFill>
              </a:rPr>
              <a:t>Bikeshare</a:t>
            </a:r>
            <a:r>
              <a:rPr lang="en-US" sz="3997" dirty="0">
                <a:solidFill>
                  <a:srgbClr val="434343"/>
                </a:solidFill>
              </a:rPr>
              <a:t>. </a:t>
            </a:r>
            <a:endParaRPr lang="en-US" sz="3997" dirty="0" smtClean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/>
              <a:t>Bike Sharing Demand </a:t>
            </a:r>
            <a:r>
              <a:rPr lang="en-US" sz="4395" dirty="0" smtClean="0"/>
              <a:t>Data Set</a:t>
            </a:r>
            <a:endParaRPr lang="en" sz="4395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67612"/>
              </p:ext>
            </p:extLst>
          </p:nvPr>
        </p:nvGraphicFramePr>
        <p:xfrm>
          <a:off x="230999" y="1712119"/>
          <a:ext cx="17606923" cy="8153398"/>
        </p:xfrm>
        <a:graphic>
          <a:graphicData uri="http://schemas.openxmlformats.org/drawingml/2006/table">
            <a:tbl>
              <a:tblPr/>
              <a:tblGrid>
                <a:gridCol w="1043695">
                  <a:extLst>
                    <a:ext uri="{9D8B030D-6E8A-4147-A177-3AD203B41FA5}">
                      <a16:colId xmlns:a16="http://schemas.microsoft.com/office/drawing/2014/main" val="2164509114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426500626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2249776037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475189731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2884073035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1398244919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3389761679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379994634"/>
                    </a:ext>
                  </a:extLst>
                </a:gridCol>
                <a:gridCol w="1288312">
                  <a:extLst>
                    <a:ext uri="{9D8B030D-6E8A-4147-A177-3AD203B41FA5}">
                      <a16:colId xmlns:a16="http://schemas.microsoft.com/office/drawing/2014/main" val="8364519"/>
                    </a:ext>
                  </a:extLst>
                </a:gridCol>
                <a:gridCol w="1217645">
                  <a:extLst>
                    <a:ext uri="{9D8B030D-6E8A-4147-A177-3AD203B41FA5}">
                      <a16:colId xmlns:a16="http://schemas.microsoft.com/office/drawing/2014/main" val="2240043014"/>
                    </a:ext>
                  </a:extLst>
                </a:gridCol>
                <a:gridCol w="652309">
                  <a:extLst>
                    <a:ext uri="{9D8B030D-6E8A-4147-A177-3AD203B41FA5}">
                      <a16:colId xmlns:a16="http://schemas.microsoft.com/office/drawing/2014/main" val="1880207689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4015194488"/>
                    </a:ext>
                  </a:extLst>
                </a:gridCol>
                <a:gridCol w="570771">
                  <a:extLst>
                    <a:ext uri="{9D8B030D-6E8A-4147-A177-3AD203B41FA5}">
                      <a16:colId xmlns:a16="http://schemas.microsoft.com/office/drawing/2014/main" val="1185827157"/>
                    </a:ext>
                  </a:extLst>
                </a:gridCol>
                <a:gridCol w="1239390">
                  <a:extLst>
                    <a:ext uri="{9D8B030D-6E8A-4147-A177-3AD203B41FA5}">
                      <a16:colId xmlns:a16="http://schemas.microsoft.com/office/drawing/2014/main" val="2762051956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2817878309"/>
                    </a:ext>
                  </a:extLst>
                </a:gridCol>
                <a:gridCol w="1157851">
                  <a:extLst>
                    <a:ext uri="{9D8B030D-6E8A-4147-A177-3AD203B41FA5}">
                      <a16:colId xmlns:a16="http://schemas.microsoft.com/office/drawing/2014/main" val="1028657280"/>
                    </a:ext>
                  </a:extLst>
                </a:gridCol>
                <a:gridCol w="1043695">
                  <a:extLst>
                    <a:ext uri="{9D8B030D-6E8A-4147-A177-3AD203B41FA5}">
                      <a16:colId xmlns:a16="http://schemas.microsoft.com/office/drawing/2014/main" val="4212211860"/>
                    </a:ext>
                  </a:extLst>
                </a:gridCol>
              </a:tblGrid>
              <a:tr h="47298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instant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dteday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season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yr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mnth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workingday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weathersit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temp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atemp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hum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windspeed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casual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registered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err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cnt</a:t>
                      </a:r>
                      <a:endParaRPr lang="en-US" sz="2000" b="0" i="0" u="none" strike="noStrike" dirty="0">
                        <a:solidFill>
                          <a:srgbClr val="FA7D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60566"/>
                  </a:ext>
                </a:extLst>
              </a:tr>
              <a:tr h="47298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8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496270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33754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84818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37335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135946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40911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15490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2139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84662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12499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200101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7080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62285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854656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034713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22599"/>
                  </a:ext>
                </a:extLst>
              </a:tr>
              <a:tr h="450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########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58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9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/>
              <a:t>Bike Sharing Demand </a:t>
            </a:r>
            <a:r>
              <a:rPr lang="en-US" sz="4395" dirty="0" smtClean="0"/>
              <a:t>Data Set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independent variables </a:t>
            </a:r>
            <a:r>
              <a:rPr lang="sr-Latn-RS" sz="4000" dirty="0" smtClean="0">
                <a:solidFill>
                  <a:schemeClr val="tx2">
                    <a:lumMod val="75000"/>
                  </a:schemeClr>
                </a:solidFill>
              </a:rPr>
              <a:t>and one dependant one</a:t>
            </a:r>
            <a:endParaRPr lang="en-US" sz="4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hape 149"/>
          <p:cNvSpPr txBox="1">
            <a:spLocks/>
          </p:cNvSpPr>
          <p:nvPr/>
        </p:nvSpPr>
        <p:spPr>
          <a:xfrm>
            <a:off x="424014" y="2855119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Consists of two files: Hours.csv &amp; Day.csv </a:t>
            </a:r>
          </a:p>
        </p:txBody>
      </p:sp>
      <p:sp>
        <p:nvSpPr>
          <p:cNvPr id="2" name="Rectangle 1"/>
          <p:cNvSpPr/>
          <p:nvPr/>
        </p:nvSpPr>
        <p:spPr>
          <a:xfrm>
            <a:off x="5787231" y="3007519"/>
            <a:ext cx="2209800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  <p:bldP spid="5" grpId="0" uiExpand="1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527282" y="6772822"/>
            <a:ext cx="8090165" cy="296451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r>
              <a:rPr lang="sr-Latn-RS" dirty="0" smtClean="0">
                <a:solidFill>
                  <a:schemeClr val="tx2">
                    <a:lumMod val="50000"/>
                  </a:schemeClr>
                </a:solidFill>
              </a:rPr>
              <a:t>Nikola</a:t>
            </a:r>
            <a:br>
              <a:rPr lang="sr-Latn-RS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sr-Latn-RS" dirty="0" smtClean="0">
                <a:solidFill>
                  <a:schemeClr val="tx2">
                    <a:lumMod val="50000"/>
                  </a:schemeClr>
                </a:solidFill>
              </a:rPr>
              <a:t>Živković</a:t>
            </a:r>
            <a:endParaRPr lang="e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9978231" y="2436019"/>
            <a:ext cx="7673778" cy="3352800"/>
          </a:xfrm>
          <a:prstGeom prst="rect">
            <a:avLst/>
          </a:prstGeom>
        </p:spPr>
        <p:txBody>
          <a:bodyPr lIns="182844" tIns="182844" rIns="182844" bIns="182844" anchor="ctr" anchorCtr="0">
            <a:noAutofit/>
          </a:bodyPr>
          <a:lstStyle/>
          <a:p>
            <a:r>
              <a:rPr lang="sr-Latn-RS" sz="4000" dirty="0" smtClean="0"/>
              <a:t>Team Lead at Vega IT Sourcing</a:t>
            </a:r>
          </a:p>
          <a:p>
            <a:r>
              <a:rPr lang="sr-Latn-RS" sz="4000" dirty="0" smtClean="0"/>
              <a:t>www.rubikscode.net </a:t>
            </a:r>
            <a:endParaRPr lang="en-US" sz="4000" dirty="0" smtClean="0"/>
          </a:p>
          <a:p>
            <a:r>
              <a:rPr lang="en-US" sz="4000" dirty="0" smtClean="0"/>
              <a:t>@</a:t>
            </a:r>
            <a:r>
              <a:rPr lang="en-US" sz="4000" dirty="0" err="1" smtClean="0"/>
              <a:t>NMZivkovic</a:t>
            </a:r>
            <a:endParaRPr lang="sr-Latn-R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30" y="1712119"/>
            <a:ext cx="7231285" cy="4800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Technologies used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0775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Python 3.6.0 </a:t>
            </a:r>
          </a:p>
        </p:txBody>
      </p:sp>
      <p:sp>
        <p:nvSpPr>
          <p:cNvPr id="5" name="Shape 149"/>
          <p:cNvSpPr txBox="1">
            <a:spLocks/>
          </p:cNvSpPr>
          <p:nvPr/>
        </p:nvSpPr>
        <p:spPr>
          <a:xfrm>
            <a:off x="424014" y="2855119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err="1" smtClean="0">
                <a:solidFill>
                  <a:schemeClr val="tx2">
                    <a:lumMod val="75000"/>
                  </a:schemeClr>
                </a:solidFill>
              </a:rPr>
              <a:t>SciKit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Learn</a:t>
            </a:r>
            <a:endParaRPr lang="en-US" sz="4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hape 149"/>
          <p:cNvSpPr txBox="1">
            <a:spLocks/>
          </p:cNvSpPr>
          <p:nvPr/>
        </p:nvSpPr>
        <p:spPr>
          <a:xfrm>
            <a:off x="421158" y="3932650"/>
            <a:ext cx="17416766" cy="10775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4000" dirty="0" err="1" smtClean="0">
                <a:solidFill>
                  <a:schemeClr val="tx2">
                    <a:lumMod val="75000"/>
                  </a:schemeClr>
                </a:solidFill>
              </a:rPr>
              <a:t>Jupyter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Notebook</a:t>
            </a:r>
            <a:endParaRPr lang="en-US" sz="4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/>
      <p:bldP spid="5" grpId="0" uiExpand="1" build="p"/>
      <p:bldP spid="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777325" y="3636213"/>
            <a:ext cx="16443724" cy="1867146"/>
          </a:xfrm>
          <a:prstGeom prst="rect">
            <a:avLst/>
          </a:prstGeom>
        </p:spPr>
        <p:txBody>
          <a:bodyPr lIns="182844" tIns="182844" rIns="182844" bIns="182844" anchor="b" anchorCtr="0">
            <a:noAutofit/>
          </a:bodyPr>
          <a:lstStyle/>
          <a:p>
            <a:r>
              <a:rPr lang="en-US" dirty="0" smtClean="0"/>
              <a:t>Thank you</a:t>
            </a:r>
            <a:r>
              <a:rPr lang="sr-Latn-RS" dirty="0" smtClean="0"/>
              <a:t>!</a:t>
            </a:r>
            <a:endParaRPr lang="en" dirty="0"/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1"/>
          </p:nvPr>
        </p:nvSpPr>
        <p:spPr>
          <a:xfrm>
            <a:off x="777325" y="5575869"/>
            <a:ext cx="16443724" cy="865775"/>
          </a:xfrm>
          <a:prstGeom prst="rect">
            <a:avLst/>
          </a:prstGeom>
        </p:spPr>
        <p:txBody>
          <a:bodyPr lIns="182844" tIns="182844" rIns="182844" bIns="182844" anchor="t" anchorCtr="0">
            <a:noAutofit/>
          </a:bodyPr>
          <a:lstStyle/>
          <a:p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sr-Latn-RS" sz="4395" dirty="0" smtClean="0"/>
              <a:t>Courses</a:t>
            </a:r>
            <a:endParaRPr lang="en" sz="439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31" y="2855119"/>
            <a:ext cx="4419600" cy="5468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32" y="2855119"/>
            <a:ext cx="4419600" cy="5468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31" y="2855119"/>
            <a:ext cx="4495798" cy="54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sr-Latn-RS" sz="4395" dirty="0" smtClean="0"/>
              <a:t>Machine Learning</a:t>
            </a:r>
            <a:endParaRPr lang="en" sz="439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31" y="1864519"/>
            <a:ext cx="6467475" cy="79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sr-Latn-RS" sz="4395" dirty="0" smtClean="0"/>
              <a:t>Crossing the Chasm</a:t>
            </a:r>
            <a:endParaRPr lang="en" sz="439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31" y="1864519"/>
            <a:ext cx="11582400" cy="78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Data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1537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Until 2005 – 130 </a:t>
            </a:r>
            <a:r>
              <a:rPr lang="en-US" sz="3997" dirty="0" err="1" smtClean="0">
                <a:solidFill>
                  <a:srgbClr val="434343"/>
                </a:solidFill>
              </a:rPr>
              <a:t>Exabytes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7" name="Shape 149"/>
          <p:cNvSpPr txBox="1">
            <a:spLocks/>
          </p:cNvSpPr>
          <p:nvPr/>
        </p:nvSpPr>
        <p:spPr>
          <a:xfrm>
            <a:off x="424315" y="2931319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2010 – 1200 </a:t>
            </a:r>
            <a:r>
              <a:rPr lang="en-US" sz="3997" dirty="0" err="1" smtClean="0">
                <a:solidFill>
                  <a:srgbClr val="434343"/>
                </a:solidFill>
              </a:rPr>
              <a:t>Exabytes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6" name="Shape 149"/>
          <p:cNvSpPr txBox="1">
            <a:spLocks/>
          </p:cNvSpPr>
          <p:nvPr/>
        </p:nvSpPr>
        <p:spPr>
          <a:xfrm>
            <a:off x="453232" y="4085050"/>
            <a:ext cx="16764000" cy="1686196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2015 – 7900 </a:t>
            </a:r>
            <a:r>
              <a:rPr lang="en-US" sz="3997" dirty="0" err="1" smtClean="0">
                <a:solidFill>
                  <a:srgbClr val="434343"/>
                </a:solidFill>
              </a:rPr>
              <a:t>Exabytes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9" name="Shape 149"/>
          <p:cNvSpPr txBox="1">
            <a:spLocks/>
          </p:cNvSpPr>
          <p:nvPr/>
        </p:nvSpPr>
        <p:spPr>
          <a:xfrm>
            <a:off x="482393" y="5238781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2020 </a:t>
            </a:r>
            <a:r>
              <a:rPr lang="en-US" sz="3997" dirty="0" smtClean="0">
                <a:solidFill>
                  <a:srgbClr val="434343"/>
                </a:solidFill>
              </a:rPr>
              <a:t>– 40900 </a:t>
            </a:r>
            <a:r>
              <a:rPr lang="en-US" sz="3997" dirty="0" err="1" smtClean="0">
                <a:solidFill>
                  <a:srgbClr val="434343"/>
                </a:solidFill>
              </a:rPr>
              <a:t>Exabytes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8" name="Shape 149"/>
          <p:cNvSpPr txBox="1">
            <a:spLocks/>
          </p:cNvSpPr>
          <p:nvPr/>
        </p:nvSpPr>
        <p:spPr>
          <a:xfrm>
            <a:off x="453232" y="6392512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2025 </a:t>
            </a:r>
            <a:r>
              <a:rPr lang="en-US" sz="3997" dirty="0" smtClean="0">
                <a:solidFill>
                  <a:srgbClr val="434343"/>
                </a:solidFill>
              </a:rPr>
              <a:t>– </a:t>
            </a:r>
            <a:r>
              <a:rPr lang="en-US" sz="3997" dirty="0" smtClean="0">
                <a:solidFill>
                  <a:srgbClr val="434343"/>
                </a:solidFill>
              </a:rPr>
              <a:t>193 </a:t>
            </a:r>
            <a:r>
              <a:rPr lang="en-US" sz="3997" dirty="0" err="1" smtClean="0">
                <a:solidFill>
                  <a:srgbClr val="434343"/>
                </a:solidFill>
              </a:rPr>
              <a:t>Zetabytes</a:t>
            </a:r>
            <a:endParaRPr lang="en-US" sz="3997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  <p:bldP spid="7" grpId="0" build="p"/>
      <p:bldP spid="6" grpId="0" build="p"/>
      <p:bldP spid="9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Origin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1537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913585" indent="-710566">
              <a:buClr>
                <a:srgbClr val="434343"/>
              </a:buClr>
              <a:buChar char="●"/>
            </a:pPr>
            <a:r>
              <a:rPr lang="en-US" sz="3997" dirty="0" smtClean="0">
                <a:solidFill>
                  <a:srgbClr val="434343"/>
                </a:solidFill>
              </a:rPr>
              <a:t>1763 – Bayes Theorem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7" name="Shape 149"/>
          <p:cNvSpPr txBox="1">
            <a:spLocks/>
          </p:cNvSpPr>
          <p:nvPr/>
        </p:nvSpPr>
        <p:spPr>
          <a:xfrm>
            <a:off x="400624" y="4837043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1957</a:t>
            </a:r>
            <a:r>
              <a:rPr lang="en-US" sz="3997" dirty="0" smtClean="0">
                <a:solidFill>
                  <a:srgbClr val="434343"/>
                </a:solidFill>
              </a:rPr>
              <a:t> – </a:t>
            </a:r>
            <a:r>
              <a:rPr lang="sr-Latn-RS" sz="3997" dirty="0" smtClean="0">
                <a:solidFill>
                  <a:srgbClr val="434343"/>
                </a:solidFill>
              </a:rPr>
              <a:t>Frank Rosenbllat</a:t>
            </a:r>
            <a:r>
              <a:rPr lang="en-US" sz="3997" dirty="0" smtClean="0">
                <a:solidFill>
                  <a:srgbClr val="434343"/>
                </a:solidFill>
              </a:rPr>
              <a:t>’</a:t>
            </a:r>
            <a:r>
              <a:rPr lang="sr-Latn-RS" sz="3997" dirty="0" smtClean="0">
                <a:solidFill>
                  <a:srgbClr val="434343"/>
                </a:solidFill>
              </a:rPr>
              <a:t>s Perceptron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10" name="Shape 149"/>
          <p:cNvSpPr txBox="1">
            <a:spLocks/>
          </p:cNvSpPr>
          <p:nvPr/>
        </p:nvSpPr>
        <p:spPr>
          <a:xfrm>
            <a:off x="396655" y="3786249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195</a:t>
            </a:r>
            <a:r>
              <a:rPr lang="en-US" sz="3997" dirty="0" smtClean="0">
                <a:solidFill>
                  <a:srgbClr val="434343"/>
                </a:solidFill>
              </a:rPr>
              <a:t>0 – Turing’s Learning Machine</a:t>
            </a:r>
            <a:endParaRPr lang="en-US" sz="3997" dirty="0">
              <a:solidFill>
                <a:srgbClr val="434343"/>
              </a:solidFill>
            </a:endParaRPr>
          </a:p>
        </p:txBody>
      </p:sp>
      <p:sp>
        <p:nvSpPr>
          <p:cNvPr id="11" name="Shape 149"/>
          <p:cNvSpPr txBox="1">
            <a:spLocks/>
          </p:cNvSpPr>
          <p:nvPr/>
        </p:nvSpPr>
        <p:spPr>
          <a:xfrm>
            <a:off x="421357" y="2735454"/>
            <a:ext cx="17416766" cy="1153731"/>
          </a:xfrm>
          <a:prstGeom prst="rect">
            <a:avLst/>
          </a:prstGeom>
          <a:noFill/>
          <a:ln>
            <a:noFill/>
          </a:ln>
        </p:spPr>
        <p:txBody>
          <a:bodyPr lIns="182686" tIns="182686" rIns="182686" bIns="1826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3585" indent="-710566">
              <a:buClr>
                <a:srgbClr val="434343"/>
              </a:buClr>
              <a:buFont typeface="Calibri"/>
              <a:buChar char="●"/>
            </a:pPr>
            <a:r>
              <a:rPr lang="sr-Latn-RS" sz="3997" dirty="0" smtClean="0">
                <a:solidFill>
                  <a:srgbClr val="434343"/>
                </a:solidFill>
              </a:rPr>
              <a:t>19</a:t>
            </a:r>
            <a:r>
              <a:rPr lang="en-US" sz="3997" dirty="0" smtClean="0">
                <a:solidFill>
                  <a:srgbClr val="434343"/>
                </a:solidFill>
              </a:rPr>
              <a:t>13 – Markov’s Chains</a:t>
            </a:r>
            <a:endParaRPr lang="en-US" sz="3997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0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/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endParaRPr lang="en" sz="439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39" y="1712119"/>
            <a:ext cx="9448800" cy="80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00555" y="34902"/>
            <a:ext cx="17637369" cy="1204319"/>
          </a:xfrm>
          <a:prstGeom prst="rect">
            <a:avLst/>
          </a:prstGeom>
        </p:spPr>
        <p:txBody>
          <a:bodyPr lIns="182686" tIns="182686" rIns="182686" bIns="182686" anchor="ctr" anchorCtr="0">
            <a:noAutofit/>
          </a:bodyPr>
          <a:lstStyle/>
          <a:p>
            <a:pPr lvl="0"/>
            <a:r>
              <a:rPr lang="en-US" sz="4395" dirty="0" smtClean="0"/>
              <a:t>Machine Learning</a:t>
            </a:r>
            <a:endParaRPr lang="en" sz="4395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4294967295"/>
          </p:nvPr>
        </p:nvSpPr>
        <p:spPr>
          <a:xfrm>
            <a:off x="421357" y="1777588"/>
            <a:ext cx="17416766" cy="1153731"/>
          </a:xfrm>
          <a:prstGeom prst="rect">
            <a:avLst/>
          </a:prstGeom>
        </p:spPr>
        <p:txBody>
          <a:bodyPr lIns="182686" tIns="182686" rIns="182686" bIns="182686" anchor="t" anchorCtr="0">
            <a:noAutofit/>
          </a:bodyPr>
          <a:lstStyle/>
          <a:p>
            <a:pPr marL="203019">
              <a:buClr>
                <a:srgbClr val="434343"/>
              </a:buClr>
            </a:pPr>
            <a:r>
              <a:rPr lang="en-US" sz="3997" dirty="0" smtClean="0">
                <a:solidFill>
                  <a:srgbClr val="434343"/>
                </a:solidFill>
              </a:rPr>
              <a:t>Branch of computer </a:t>
            </a:r>
            <a:r>
              <a:rPr lang="en-US" sz="3997" dirty="0">
                <a:solidFill>
                  <a:srgbClr val="434343"/>
                </a:solidFill>
              </a:rPr>
              <a:t>science which uses statistical techniques to give computer systems the ability to "learn" (e.g., progressively improve </a:t>
            </a:r>
            <a:r>
              <a:rPr lang="en-US" sz="3997" dirty="0" smtClean="0">
                <a:solidFill>
                  <a:srgbClr val="434343"/>
                </a:solidFill>
              </a:rPr>
              <a:t>performance on </a:t>
            </a:r>
            <a:r>
              <a:rPr lang="en-US" sz="3997" dirty="0">
                <a:solidFill>
                  <a:srgbClr val="434343"/>
                </a:solidFill>
              </a:rPr>
              <a:t>a specific task) from data, without being explicitly programmed.</a:t>
            </a:r>
          </a:p>
        </p:txBody>
      </p:sp>
    </p:spTree>
    <p:extLst>
      <p:ext uri="{BB962C8B-B14F-4D97-AF65-F5344CB8AC3E}">
        <p14:creationId xmlns:p14="http://schemas.microsoft.com/office/powerpoint/2010/main" val="13647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ckt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26004</TotalTime>
  <Words>1549</Words>
  <Application>Microsoft Office PowerPoint</Application>
  <PresentationFormat>Custom</PresentationFormat>
  <Paragraphs>411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Roboto</vt:lpstr>
      <vt:lpstr>Packt</vt:lpstr>
      <vt:lpstr>Packt</vt:lpstr>
      <vt:lpstr>Solving Real-World Problem Using Machine Learning in Python</vt:lpstr>
      <vt:lpstr>Nikola Živković</vt:lpstr>
      <vt:lpstr>Courses</vt:lpstr>
      <vt:lpstr>Machine Learning</vt:lpstr>
      <vt:lpstr>Crossing the Chasm</vt:lpstr>
      <vt:lpstr>Data</vt:lpstr>
      <vt:lpstr>Origin</vt:lpstr>
      <vt:lpstr>PowerPoint Presentation</vt:lpstr>
      <vt:lpstr>Machine Learning</vt:lpstr>
      <vt:lpstr>Types of Learning</vt:lpstr>
      <vt:lpstr>Classification &amp; Regression</vt:lpstr>
      <vt:lpstr>Steps in Building Machine Learning Model</vt:lpstr>
      <vt:lpstr>Data Analysis</vt:lpstr>
      <vt:lpstr>Algorythms That are Applied</vt:lpstr>
      <vt:lpstr>Algorithms used for evaluation</vt:lpstr>
      <vt:lpstr>Bike Sharing Demand</vt:lpstr>
      <vt:lpstr>Bike Sharing Demand Data</vt:lpstr>
      <vt:lpstr>Bike Sharing Demand Data Set</vt:lpstr>
      <vt:lpstr>Bike Sharing Demand Data Set</vt:lpstr>
      <vt:lpstr>Technologies used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Course Title Here</dc:title>
  <dc:creator>Nitee Shetty</dc:creator>
  <cp:lastModifiedBy>Nikola Zivkovic</cp:lastModifiedBy>
  <cp:revision>95</cp:revision>
  <dcterms:modified xsi:type="dcterms:W3CDTF">2018-11-30T18:05:33Z</dcterms:modified>
</cp:coreProperties>
</file>